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glb" ContentType="model/gltf.binary"/>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6"/>
  </p:notesMasterIdLst>
  <p:sldIdLst>
    <p:sldId id="300" r:id="rId3"/>
    <p:sldId id="323" r:id="rId4"/>
    <p:sldId id="302" r:id="rId5"/>
    <p:sldId id="259" r:id="rId6"/>
    <p:sldId id="324" r:id="rId7"/>
    <p:sldId id="325" r:id="rId8"/>
    <p:sldId id="303" r:id="rId9"/>
    <p:sldId id="304" r:id="rId10"/>
    <p:sldId id="305" r:id="rId11"/>
    <p:sldId id="320" r:id="rId12"/>
    <p:sldId id="322" r:id="rId13"/>
    <p:sldId id="321" r:id="rId14"/>
    <p:sldId id="317" r:id="rId15"/>
    <p:sldId id="327" r:id="rId16"/>
    <p:sldId id="338" r:id="rId17"/>
    <p:sldId id="319" r:id="rId18"/>
    <p:sldId id="339" r:id="rId19"/>
    <p:sldId id="328" r:id="rId20"/>
    <p:sldId id="340" r:id="rId21"/>
    <p:sldId id="330" r:id="rId22"/>
    <p:sldId id="337" r:id="rId23"/>
    <p:sldId id="318" r:id="rId24"/>
    <p:sldId id="31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86" autoAdjust="0"/>
    <p:restoredTop sz="84741" autoAdjust="0"/>
  </p:normalViewPr>
  <p:slideViewPr>
    <p:cSldViewPr snapToGrid="0">
      <p:cViewPr varScale="1">
        <p:scale>
          <a:sx n="97" d="100"/>
          <a:sy n="97" d="100"/>
        </p:scale>
        <p:origin x="1164" y="84"/>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5/27/2019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mn-lt"/>
                <a:ea typeface="+mn-ea"/>
                <a:cs typeface="+mn-cs"/>
              </a:rPr>
              <a:t>© 2019 Microsoft Corporation. All rights reserved.</a:t>
            </a:r>
          </a:p>
          <a:p>
            <a:r>
              <a:rPr lang="en-US" sz="950" kern="1200" dirty="0">
                <a:solidFill>
                  <a:schemeClr val="tx1"/>
                </a:solidFill>
                <a:effectLst/>
                <a:latin typeface="+mn-lt"/>
                <a:ea typeface="+mn-ea"/>
                <a:cs typeface="+mn-cs"/>
              </a:rPr>
              <a:t>Microsoft and the trademarks listed at </a:t>
            </a:r>
            <a:r>
              <a:rPr lang="en-US" sz="950" u="sng" kern="1200" dirty="0">
                <a:solidFill>
                  <a:schemeClr val="tx1"/>
                </a:solidFill>
                <a:effectLst/>
                <a:latin typeface="+mn-lt"/>
                <a:ea typeface="+mn-ea"/>
                <a:cs typeface="+mn-cs"/>
                <a:hlinkClick r:id="rId3"/>
              </a:rPr>
              <a:t>https://www.microsoft.com/en-us/legal/intellectualproperty/Trademarks/Usage/General.aspx</a:t>
            </a:r>
            <a:r>
              <a:rPr lang="en-US" sz="95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solution begins with an IoT Edge Device installed on each city bus, which is responsible for reading the vehicle telemetry from the bus, such as speed, fuel level, oil level, engine temperature, etc. A trained Azure Machine Learning predictive maintenance module is loaded on the IoT Edge device to detect anomalies and potential issues. An Azure Stream Analytics module is added to the IoT Edge device to filter the output of the predictive maintenance module and send only the anomaly data to IoT Hub. A GPS IoT Device is separately added to the bus to periodically send location and speed data to IoT Hub. An IoT device is added to various traffic lights to send maintenance-related telemetry, such as voltage readings and whether a light is no longer functional. It is registered as a device in IoT Hub, including properties such as its longitude and latitude and serial number. It can receive cloud-to-device messages through IoT Hub, allowing upstream services to send updates like the timing of its lights based on traffic congestion information. An additional consumer group is added to IoT Hub’s messages/events endpoint, allowing a Time Series Insights instance and a Stream Analytics instance to simultaneously read the incoming data. Time Series Insights is used to store the raw time series data and provides advanced filtering, custom ad-hoc queries, and visualizations that can overlay data from several classes of IoT devices. Stream Analytics is used to collect the bus GPS and traffic light data, joining the two using geospatial queries to find buses within close proximity to traffic lights, and using reference data to filter the data based on average bus speeds. The filtered data indicating traffic congestion is sent to Azure Functions to evaluate the data and compare it against traffic data stored in Cosmos DB. If it appears as though traffic congestion is changing, the function updates Cosmos DB accordingly. Another function is triggered when traffic timing control messages appear in a Cosmos DB collection, whether automatically added by the previous function, or manually added by the web app. It sends a cloud-to-device control message to IoT Hub to send a timing change request to a specific traffic light if needed. Stream Analytics also inserts unfiltered bus location data to Cosmos DB. A custom-built web app uses the Time Series Insights REST Query APIs to display a custom view of the captured IoT data. It uses Azure Location Based Services to plot the devices on a map and display geocode data such as posted speed limits and road use. The web app connects to Cosmos DB to manage alert rules and device control messages. It is also used to provision new IoT devices and send manual cloud-to-device messages through IoT Hub.</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This is the Stream Analytics reference data update process, orchestrated by Azure Data Factory. The Azure Data Factory pipeline includes a copy activity that pulls reference data from Cosmos DB. It then updates the CSV data stored in blob storage and accessed by Stream Analytics as a reference data input that is joined in queries as required. The reference data stores speed limit information and speed alert threshold data for the traffic lights.</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2251150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Which data ingest service would you use for this scenario, IoT Hub or Event Hubs? Be specific.</a:t>
            </a:r>
            <a:b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IoT Hub to manage the devices and ingest all data. Unlike Event Hubs, it enables two-way communication between Azure and the devices, allowing the customer to send control data back to devices as needed, as well as remotely managing firmware updates. In addition, IoT Hub enables you to use and manage IoT Edge devices, which will be used on the buses.</a:t>
            </a:r>
          </a:p>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will you process the vehicle telemetry data locally to only send important data about driver performance or potential mechanical issues while the bus is in transit, with limited data connectivity?</a:t>
            </a:r>
            <a:br>
              <a:rPr lang="en-US" sz="10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Azure IoT Edge can be used to shift the data analytics responsibility from the cloud to each bus, and only send that data up to Azure when an anomaly is detected. This helps dramatically cut down on the amount of data that needs to be sent out, meeting their requirement for minimizing cellular data usage. Create an IoT Edge Device with a custom module to ingest the vehicle telemetry. Use Azure Machine Learning to train a model that evaluates the vehicle telemetry and conducts predictive analysis to detect mechanical issues and driver performance. Load the trained model to the IoT Edge device to detect anomalies locally. Add a Stream Analytics module that filters the output of the machine learning module and sends only the anomaly data to IoT Hub. Routes are used to allow modules to send data to each other, then send the final filtered data upstream to IoT Hub. All data is stored locally while offline and can be sent when internet connectivity is available.</a:t>
            </a:r>
          </a:p>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would you recommend using to separately send bus location and speed data at regular intervals?</a:t>
            </a:r>
            <a:br>
              <a:rPr lang="en-US" sz="10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 GPS-enabled IoT device can be added to the bus that regularly sends bus location and speed data through IoT Hub. This data will be used to update bus route information and track average speeds in proximity to traffic lights also containing IoT devices.</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Describe how you would send traffic light telemetry, and in turn, have the traffic lights receive commands to update their timing.</a:t>
            </a:r>
            <a:b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Traffic lights will have IoT devices installed that send maintenance-related telemetry, such as voltage readings, state (which light is currently illuminated), bulb status, etc. When the IoT device is provisioned in IoT Hub, its device twin will contain metadata properties for the serial number, latitude, longitude, and street information. The custom web application will populate this data and handle device provisioning for this and other IoT devices. The device will update its reported properties for its maintenance and state telemetry through device-to-cloud messages. One-way notifications can be sent to the device via cloud-to-device messages sent through IoT Hub that can be used to modify the light timing (how long a light stays green or red). In addition, the back-end service that sends the cloud-to-device message can request feedback from the device, letting it know whether the command was successfully processed. This allows the sender to implement retry or compensation logic.</a:t>
            </a:r>
          </a:p>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Using your ingest service, how would you handle critical messages separately to route them to custom endpoints based on message properties?</a:t>
            </a:r>
            <a:br>
              <a:rPr lang="en-US" sz="10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custom endpoints and routes in IoT Hub to route device-to-cloud messages to a service-facing endpoint such as a Service Bus Queue, based on the message property. This will make sure critical messages, such as a traffic light outage or mechanical failure on a bus, to be processed separately if needed. This is accomplished by creating a new Service Bus Queue in the same subscription and region as IoT Hub, then creating a custom endpoint in IoT Hub that for the queue. Create a new route using DeviceMessages as its data source, the custom endpoint you created for the route endpoint, and a query parameter that filters on a device property, such as level=”critical”. Device messages flowing into IoT Hub that meet the new routing rule will be sent to your Service Bus Queue, where any downstream services or applications can act upon the message data.</a:t>
            </a:r>
            <a:endParaRPr lang="en-US" sz="10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566818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Keeping the requirement for ease of use and flexibility in mind, how would you propose storing time series data for all the IoT devices? Is there need for secondary storage? </a:t>
            </a:r>
            <a:b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Time Series Insights to store, visualize, and query the large amounts of time series data generated by the edge and traffic light IoT devices, as well as conduct root-cause analysis and anomaly detection. It easily connects to IoT Hub and automatically parsons JSON from messages and joins metadata with telemetry and indexes your data in a columnar store. This data is stored long-term, and you can interactively query billions of events in seconds. Time series data is defined by data that has a timestamp, and time is most meaningful as an axis. Because we are tracking buses, traffic lights, and potentially other smart devices that have the potential of interacting with one another, being able to view this related information side-by-side or over top of one another is useful for correlating events that occur at the same time. Time Series Insights has tools like patterns and perspective views to conduct and save multi-step root-cause analysis. Further, Time Series Insights works in conjunction with alerting services like Azure Stream Analytics, so alerts and detected anomalies can be viewed in near real-time in the Time Series Insights explorer. As for secondary storage, yes, a data store such as Cosmos DB can be used to store data that relates to incoming device telemetry that is stored in Time Series Insights. This includes alert information that is generated when maintenance issues occur, and alert settings for specifying alert thresholds such as average bus speed ranges in proximity to traffic lights that could indicate congestion requiring traffic light timing updates. Additionally, bus location data can be ingested into Cosmos DB to be used as a reference when comparing current speed and location information to help detect traffic congestion, as well as to update bus route data. This database can also be used to help manage IoT devices, store data that is used when rolling out firmware updates, etc.</a:t>
            </a:r>
          </a:p>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will you allow end users to visualize the large amount of data in one place, which is flexible enough to handle changing data schemas and allow for ad-hoc queries and sharing views between users?</a:t>
            </a:r>
            <a:b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0"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Time Series Insights (TSI) provides high-performance visualizations out of the box to help users overlay device telemetry as well as associated events from alerting services like Stream Analytics. Use its perspective view to quickly clone and modify existing visualizations and add additional ones in a quad-chart view. All visualizations can be saved and shared with other users in your organization. The flexible query and filtering interface helps users rapidly adapt to changing schemas and new device types. There is no need to construct custom forms that contain fields for device-specific schemas, as all of this is dynamically handled by the Time Series Insights interface. TSI makes it easy to view the raw message data for any given timeframe and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Describe how the custom web application will be hosted, as well as how it will access the stored telemetry including displaying location information on a map, manage reference data (speed limit information, speed alert thresholds, vehicle information, etc.), alerts, and device control messages. Also, describe how you will use it to provision new IoT devices and send manual cloud-to-device messages.</a:t>
            </a:r>
            <a:b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0"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Host the web application in the Web Apps PaaS service. Alternatively, host it within a series of Docker containers in a microservices architecture for maximum scalability if needed. The custom web application can use Time Series Insights as its back-end service for indexing, storing, and aggregating time series data. This is where any custom visualizations, such as dynamic maps can be built and served to display the data. This is accomplished through Time Series Insight’s Query APIs. It will connect to Cosmos DB, the secondary data store in this scenario, to access and store reference data. Build custom forms in the web app to manage this data, as well as alert thresholds and device control message schema information that will be used to either manually send cloud-to-device messages from the web app, or automatically from another service such as Azure Functions. Use the IoT Service SDK to simplify device management. When creating a new device using the SDK’s device registry manager, add a new device twin containing custom tags or properties. The service SDK is available for .NET, Java, Node.js, Python, and C. This SDK can also be used to send cloud-to-device messages. The IoT device SDK is used for sending direct messages to the device. It doesn’t matter whether the sender is using the same language SDK (.NET, Node.js, etc.) as the client. The IoT service SDK can also be used to send firmware updates to the devices and track the status. If you need to broadcast jobs, such as updating device properties or tags, or invoking direct methods on multiple (potentially millions) of devices, use the IoT service SDK to create a device twin query that selects the affected devices, then broadcast the job to those devices and track progress.</a:t>
            </a:r>
          </a:p>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would you recommend using to combine bus and traffic light information, filtering the data by close proximity of both types of IoT devices, then by average bus speed information based on predefined speed thresholds for detecting slow traffic near the traffic lights? How can this data be used to send alerts and cloud-to-device traffic light timing change messages?</a:t>
            </a:r>
            <a:b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0"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Stream Analytics, which will allow you to run SQL-like queries against incoming telemetry data at incredible speeds to combine and filter the data at scale. The first step is to create a new consumer group to IoT Hub’s messages/events endpoint, allowing the Time Series Insights instance and Stream Analytics instance to simultaneously read the incoming data. Create a new Stream Analytics input that points to the consumer group. Another input should be added that is used for reference data for bus speed-based alerts in proximity to the traffic lights. This reference data should be stored in Blob storage in CSV, JSON, or Avro format. Create an Azure Data Factory pipeline that uses a copy activity to periodically copy the reference data from Cosmos DB and updates the file in Blob storage that Stream Analytics points to for this second input. Create a Cosmos DB Stream Analytics output for storing unfiltered bus location data, and an Azure Functions output that points to a function invoked with an HTTP trigger and uses the filtered data from Stream Analytics to determine the level of traffic congestion. Create a Stream Analytics query to collect the bus GPS and traffic light data, joining the two using geospatial queries to find buses within close proximity to traffic lights, and using the reference data input to filter the data based on average bus speeds. The filtered data indicating traffic congestion is sent to Azure Functions to evaluate the data and compare it against traffic data stored in Cosmos DB. If it appears as though traffic congestion is changing, the function updates Cosmos DB accordingly. Another function is triggered when traffic timing control messages appear in a Cosmos DB collection, whether automatically added by the previous function, or manually added by the web app. It sends a cloud-to-device control message to IoT Hub to send a timing change request to a specific traffic light if needed.</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653069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the unique benefits of Internet of Things (IoT) to build a smart city solution to help improve traffic and public transportation in New York City. Use a combination of the power of the cloud, along with IoT Edge devices to provide predictive maintenance of city buses, including machine learning for anomaly detection, location broadcasting to update bus route status, and to send traffic information to help inform the timing of traffic lights. Traffic lights will also receive new IoT devices that can help detect maintenance and performance issues, such as when a bulb is out. Easily view all of this information through a centralized reporting dashboard provided by Azure Time Series Insights.</a:t>
            </a:r>
          </a:p>
          <a:p>
            <a:endPar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Learning Objectives: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IoT Edge to collect vehicle telemetry data, detect anomalies with the help of a local Azure Machine Learning model, and send the summarized data to Azure IoT Hub as needed.</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IoT Hub to manage IoT devices.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Time Series Insights to store, visualize, and query the large amounts of time series data generated by various IoT devices, as well as conduct root-cause analysis and anomaly detection.</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Build a customer application on top of Time Series Insights, using its available REST Query APIs.</a:t>
            </a:r>
          </a:p>
          <a:p>
            <a:pPr marL="17145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Location Based Services to visualize bus location data on a map.</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Relecloud wants to integrate map visualization to show the location of buses, traffic lights, and other devices. They would like to use a mapping service that does not require them to send data to an external resource, can be used with other Azure services like Stream Analytics, and supports data privacy and compliance when needed.</a:t>
            </a:r>
            <a:b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Location Based Services (LBS), which includes service APIs for Maps, Search, Traffic, and Time Zones. This allows all of the data to stay within Azure and removes an external dependency, allowing the customer to use the same billing, account, and Azure infrastructure as all of the other services in this solution. As a first class service, LBS supports data privacy and compliance, such as GDPR (General Data Protection Regulation).</a:t>
            </a:r>
          </a:p>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would you perform reverse geocode queries to find addresses and cross streets based on latitude/longitude? They would also like to view the posted speed limit and road use, such as local road use, limited access, etc.</a:t>
            </a: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Use the Location Based Services Search API. This can be used to perform the reverse geocode queries to display on the custom web app’s UI, but can also be used to update the reference information for the traffic lights, such as the posted speed limit. This data can easily be retrieved through HTTP REST requests.</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If bus data is collected offline and sent later on, how can we be certain that the time series data is not displayed out of order from when it was captured?</a:t>
            </a: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When you are collecting and storing time series data, the order of events and accurate time stamping is crucial. Use the device.msg.created value for the Time Series Insights timestamp data. This ensures that data received out of order, or sometime in the future long after the event occurred, is accurately reflected in its actual time of the event.</a:t>
            </a:r>
          </a:p>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would like to be able to have more than one service access the IoT data without leading to reuse by multiple readers, and other negative effects. Is this possible?</a:t>
            </a: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Yes, this is possible by adding additional event consumers to the IoT Hub messaging endpoint. You can also add up to 10 custom endpoints used to send messages to different services based on routing rules.</a:t>
            </a:r>
          </a:p>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rolling out updates to all edge devices at once, in case there’s a problem. Can we deploy updates to small groups instead?</a:t>
            </a: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Yes, this can be accomplished by creating an IoT Edge deployment. This is a dynamic process that enables you to deploy multiple modules to multiple edge devices at once and track the status and health of the modules. Your devices need one or more tags configured in the device twin that can be used to group updates to similar devices. For instance, you might have various fleets of buses that you can identify as fleet1, fleet2, etc. All buses in fleet1 can be updated at once, in this case.</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5/27/2019 12:57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New York City council concluded, after a six-month technology study, that they would like to invest in an IoT device strategy to improve the lives of its citizens. Most challenges revolve around city traffic and public transportation. They realize that IoT offers cities revolutionary ways to gather this vital data. Analyzing this information to understand how a city operates will improve response times for everyday purposes and acute emergencies. This wave of change will enable innovation, new services, and cost savings. However, if NYC is going to be "smart" (that is, IoT-connected), it needs to devise a strategy for deploying technologies rather than allowing 1,000 ad-hoc systems to take root without forethought. They have contracted Relecloud to build their solution.</a:t>
            </a:r>
          </a:p>
          <a:p>
            <a:pPr marL="0" indent="0">
              <a:spcAft>
                <a:spcPts val="882"/>
              </a:spcAft>
              <a:buNone/>
            </a:pPr>
            <a:endPar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indent="0">
              <a:spcAft>
                <a:spcPts val="882"/>
              </a:spcAft>
              <a:buNone/>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New York City buses are widely used throughout the many boroughs, such as Manhattan, Brooklyn, and the Bronx. It would make sense to somehow attach IoT devices to those buses to perform a number of functions such as preventive maintenance and tracking driver performance. It would be great if only the most important information is sent off over the internet instead of constantly sending a lot of data over expensive cellular connectivity. The most important information could be described as anomalies, like impending mechanical breakdowns or reckless driving. The buses will periodically send their location information that can be used to track their progress on their route.</a:t>
            </a:r>
            <a:endPar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NYC city council would also like to increase the intelligence of the traffic lights and reduce physical inspections by adding IoT devices with sensors that can detect maintenance and performance issues, such as when a bulb is out, if the light sequence is stuck in a continuous cycle loop outside of normal parameters, voltage irregularities, etc. Unlike the city buses, these traffic lights are always connected to the internet and can send and receive command and control information as often as needed.</a:t>
            </a:r>
          </a:p>
          <a:p>
            <a:endPar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Because buses are so prevalent on all the major roads, they should be able to act as traffic bellwethers, using that information along with their location to inform the timing of traffic lights. These traffic lights contain control boxes that can be remotely controlled.</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Relecloud is following a mandate for of ease of use and future flexibility without overtaxing an already busy city IT department. They need options for capturing and displaying time series data that allows the end user to easily combine all of the data in any number of ways, with advanced querying and filtering options, and that can automatically handle schema changes of incoming telemetry and new device types as they are added. Additionally, this data needs to be accessible by an external web application for managing alerts and device management and must be able to display the raw data within a given timeframe, without pre-aggregation, at scale.</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Reduce bus maintenance costs by analyzing city bus telemetry and applying predictive analysis provided by a trained machine learning model</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Detect other anomalies, such as bus driver behavior, that can be sent as needed</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Reduce the amount of information transmitted to the cloud by buses, which use expensive cellular data</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Store the bus telemetry data locally when offline and send when internet connectivity is available</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Send regular location updates of city buses that can be used to display on a map, update bus routes, and track traffic conditions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the traffic information from the buses to help inform the timing of traffic lights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Install IoT devices on traffic lights for maintenance purposes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Easily combine all of the time series data in a single pane of view, with advanced querying and filtering options, and that can automatically handle schema changes of incoming telemetry and new device types as they are added</a:t>
            </a:r>
          </a:p>
          <a:p>
            <a:pPr marL="17145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Have a custom web application to view the buses and traffic lights on a map, manage device provisioning, alert rules, reference data, and control messages</a:t>
            </a:r>
            <a:endParaRPr lang="en-US" sz="1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If bus data is collected offline and sent later on, how can we be certain that the time series data is not displayed out of order from when it was captured?</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would like to be able to have more than one service access the IoT data without leading to reuse by multiple readers, and other negative effects. Is this possible?</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rolling out updates to all edge devices at once, in case there’s a problem. Can we deploy updates to small groups instead?</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32.sv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42.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sv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29.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0.png"/><Relationship Id="rId5" Type="http://schemas.openxmlformats.org/officeDocument/2006/relationships/image" Target="../media/image10.png"/><Relationship Id="rId4" Type="http://schemas.openxmlformats.org/officeDocument/2006/relationships/hyperlink" Target="https://www.remix3d.com/details/G009SXQ93TM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microsoft.com/office/2007/relationships/hdphoto" Target="../media/hdphoto1.wdp"/><Relationship Id="rId11"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image" Target="../media/image23.svg"/><Relationship Id="rId4" Type="http://schemas.openxmlformats.org/officeDocument/2006/relationships/image" Target="../media/image18.svg"/><Relationship Id="rId9" Type="http://schemas.openxmlformats.org/officeDocument/2006/relationships/image" Target="../media/image22.png"/><Relationship Id="rId14" Type="http://schemas.openxmlformats.org/officeDocument/2006/relationships/image" Target="../media/image27.sv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IoT And The Smart City</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Rodrigo Romani, Chief Technical Officer, Relecloud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Meeting icon" title="Meeting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The Solution Architecture diagram is described in the text following the diagram." title="Solution Architecture diagram">
            <a:extLst>
              <a:ext uri="{FF2B5EF4-FFF2-40B4-BE49-F238E27FC236}">
                <a16:creationId xmlns:a16="http://schemas.microsoft.com/office/drawing/2014/main" id="{938FC749-1D6E-4042-BC4D-12CED3F7F3D0}"/>
              </a:ext>
            </a:extLst>
          </p:cNvPr>
          <p:cNvPicPr>
            <a:picLocks noChangeAspect="1"/>
          </p:cNvPicPr>
          <p:nvPr/>
        </p:nvPicPr>
        <p:blipFill>
          <a:blip r:embed="rId3"/>
          <a:stretch>
            <a:fillRect/>
          </a:stretch>
        </p:blipFill>
        <p:spPr>
          <a:xfrm>
            <a:off x="1009516" y="1017718"/>
            <a:ext cx="10081067" cy="5741560"/>
          </a:xfrm>
          <a:prstGeom prst="rect">
            <a:avLst/>
          </a:prstGeom>
        </p:spPr>
      </p:pic>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e Preferred solution is described in the instructor notes." title="Preferred solution">
            <a:extLst>
              <a:ext uri="{FF2B5EF4-FFF2-40B4-BE49-F238E27FC236}">
                <a16:creationId xmlns:a16="http://schemas.microsoft.com/office/drawing/2014/main" id="{5990592E-8B02-4CBA-8588-FEE58E1745D5}"/>
              </a:ext>
            </a:extLst>
          </p:cNvPr>
          <p:cNvPicPr>
            <a:picLocks noChangeAspect="1"/>
          </p:cNvPicPr>
          <p:nvPr/>
        </p:nvPicPr>
        <p:blipFill>
          <a:blip r:embed="rId3"/>
          <a:stretch>
            <a:fillRect/>
          </a:stretch>
        </p:blipFill>
        <p:spPr>
          <a:xfrm>
            <a:off x="1449794" y="2693684"/>
            <a:ext cx="9292412" cy="1470632"/>
          </a:xfrm>
          <a:prstGeom prst="rect">
            <a:avLst/>
          </a:prstGeom>
        </p:spPr>
      </p:pic>
    </p:spTree>
    <p:extLst>
      <p:ext uri="{BB962C8B-B14F-4D97-AF65-F5344CB8AC3E}">
        <p14:creationId xmlns:p14="http://schemas.microsoft.com/office/powerpoint/2010/main" val="1762625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latin typeface="+mj-lt"/>
              </a:rPr>
              <a:t>IoT Devices</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IoT Hub to manage devices, ingest all data, and send control data back to devices as needed.</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Process vehicle telemetry data locally, detect anomalies, store data offline, and send only important data, using Azure IoT Edge devices.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Separately send bus location and speed data at regular intervals with GPS-enabled IoT device.</a:t>
            </a:r>
          </a:p>
          <a:p>
            <a:pPr marL="0" indent="0">
              <a:spcAft>
                <a:spcPts val="882"/>
              </a:spcAft>
              <a:buNone/>
            </a:pPr>
            <a:endParaRPr lang="en-US" sz="1800" dirty="0">
              <a:solidFill>
                <a:schemeClr val="tx1"/>
              </a:solidFill>
            </a:endParaRPr>
          </a:p>
        </p:txBody>
      </p:sp>
      <p:pic>
        <p:nvPicPr>
          <p:cNvPr id="9" name="Picture 8" descr="Azure IoT Hub " title="Azure IoT Hub ">
            <a:extLst>
              <a:ext uri="{FF2B5EF4-FFF2-40B4-BE49-F238E27FC236}">
                <a16:creationId xmlns:a16="http://schemas.microsoft.com/office/drawing/2014/main" id="{9A427F7C-1C5E-4327-ACD4-BE01DAB66B5D}"/>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653340" y="2033597"/>
            <a:ext cx="780291" cy="780291"/>
          </a:xfrm>
          <a:prstGeom prst="rect">
            <a:avLst/>
          </a:prstGeom>
        </p:spPr>
      </p:pic>
      <p:pic>
        <p:nvPicPr>
          <p:cNvPr id="10" name="Graphic 9" descr="Wireless router" title="Wireless router">
            <a:extLst>
              <a:ext uri="{FF2B5EF4-FFF2-40B4-BE49-F238E27FC236}">
                <a16:creationId xmlns:a16="http://schemas.microsoft.com/office/drawing/2014/main" id="{F7399EF7-72EF-4712-B090-3869D1C7C26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21162" y="3046460"/>
            <a:ext cx="844645" cy="844645"/>
          </a:xfrm>
          <a:prstGeom prst="rect">
            <a:avLst/>
          </a:prstGeom>
        </p:spPr>
      </p:pic>
      <p:pic>
        <p:nvPicPr>
          <p:cNvPr id="12" name="Picture 11" descr="Stream Analytics" title="Stream Analytics">
            <a:extLst>
              <a:ext uri="{FF2B5EF4-FFF2-40B4-BE49-F238E27FC236}">
                <a16:creationId xmlns:a16="http://schemas.microsoft.com/office/drawing/2014/main" id="{04A99183-9E7A-4B7D-B328-BDA0C8CF728C}"/>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0593274" y="4104789"/>
            <a:ext cx="900419" cy="900419"/>
          </a:xfrm>
          <a:prstGeom prst="rect">
            <a:avLst/>
          </a:prstGeom>
        </p:spPr>
      </p:pic>
      <p:pic>
        <p:nvPicPr>
          <p:cNvPr id="14" name="Graphic 13" descr="Satellite" title="Satellite">
            <a:extLst>
              <a:ext uri="{FF2B5EF4-FFF2-40B4-BE49-F238E27FC236}">
                <a16:creationId xmlns:a16="http://schemas.microsoft.com/office/drawing/2014/main" id="{36A7C369-C6B8-4EDF-A293-E1E6E600007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53340" y="5218892"/>
            <a:ext cx="900419" cy="900419"/>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latin typeface="+mj-lt"/>
              </a:rPr>
              <a:t>IoT Devices</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3200" dirty="0">
                <a:solidFill>
                  <a:schemeClr val="tx1"/>
                </a:solidFill>
                <a:latin typeface="Segoe UI Semilight" panose="020B0402040204020203" pitchFamily="34" charset="0"/>
                <a:cs typeface="Segoe UI Semilight" panose="020B0402040204020203" pitchFamily="34" charset="0"/>
              </a:rPr>
              <a:t>Register IoT devices on traffic lights to send maintenance telemetry and receive commands through IoT Hub.</a:t>
            </a:r>
          </a:p>
          <a:p>
            <a:pPr lvl="1"/>
            <a:endParaRPr lang="en-US" sz="3200" dirty="0">
              <a:solidFill>
                <a:schemeClr val="tx1"/>
              </a:solidFill>
              <a:latin typeface="Segoe UI Semilight" panose="020B0402040204020203" pitchFamily="34" charset="0"/>
              <a:cs typeface="Segoe UI Semilight" panose="020B0402040204020203" pitchFamily="34" charset="0"/>
            </a:endParaRPr>
          </a:p>
          <a:p>
            <a:pPr lvl="1"/>
            <a:r>
              <a:rPr lang="en-US" sz="3200" dirty="0">
                <a:solidFill>
                  <a:schemeClr val="tx1"/>
                </a:solidFill>
                <a:latin typeface="Segoe UI Semilight" panose="020B0402040204020203" pitchFamily="34" charset="0"/>
                <a:cs typeface="Segoe UI Semilight" panose="020B0402040204020203" pitchFamily="34" charset="0"/>
              </a:rPr>
              <a:t>Use custom endpoints and routes in IoT Hub to filter and send critical messages to a Service Bus Queue.</a:t>
            </a:r>
          </a:p>
          <a:p>
            <a:pPr marL="0" indent="0">
              <a:spcAft>
                <a:spcPts val="882"/>
              </a:spcAft>
              <a:buNone/>
            </a:pPr>
            <a:endParaRPr lang="en-US" sz="1800" dirty="0">
              <a:solidFill>
                <a:schemeClr val="tx1"/>
              </a:solidFill>
            </a:endParaRPr>
          </a:p>
        </p:txBody>
      </p:sp>
      <p:pic>
        <p:nvPicPr>
          <p:cNvPr id="9" name="Picture 8" descr="Azure IoT Hub " title="Azure IoT Hub ">
            <a:extLst>
              <a:ext uri="{FF2B5EF4-FFF2-40B4-BE49-F238E27FC236}">
                <a16:creationId xmlns:a16="http://schemas.microsoft.com/office/drawing/2014/main" id="{9A427F7C-1C5E-4327-ACD4-BE01DAB66B5D}"/>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653340" y="2033597"/>
            <a:ext cx="780291" cy="780291"/>
          </a:xfrm>
          <a:prstGeom prst="rect">
            <a:avLst/>
          </a:prstGeom>
        </p:spPr>
      </p:pic>
      <p:pic>
        <p:nvPicPr>
          <p:cNvPr id="10" name="Graphic 9" descr="Wireless router" title="Wireless router">
            <a:extLst>
              <a:ext uri="{FF2B5EF4-FFF2-40B4-BE49-F238E27FC236}">
                <a16:creationId xmlns:a16="http://schemas.microsoft.com/office/drawing/2014/main" id="{F7399EF7-72EF-4712-B090-3869D1C7C26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21162" y="3046460"/>
            <a:ext cx="844645" cy="844645"/>
          </a:xfrm>
          <a:prstGeom prst="rect">
            <a:avLst/>
          </a:prstGeom>
        </p:spPr>
      </p:pic>
      <p:pic>
        <p:nvPicPr>
          <p:cNvPr id="12" name="Picture 11" descr="Stream Analytics" title="Stream Analytics">
            <a:extLst>
              <a:ext uri="{FF2B5EF4-FFF2-40B4-BE49-F238E27FC236}">
                <a16:creationId xmlns:a16="http://schemas.microsoft.com/office/drawing/2014/main" id="{04A99183-9E7A-4B7D-B328-BDA0C8CF728C}"/>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0593274" y="4104789"/>
            <a:ext cx="900419" cy="900419"/>
          </a:xfrm>
          <a:prstGeom prst="rect">
            <a:avLst/>
          </a:prstGeom>
        </p:spPr>
      </p:pic>
      <p:pic>
        <p:nvPicPr>
          <p:cNvPr id="14" name="Graphic 13" descr="Satellite" title="Satellite">
            <a:extLst>
              <a:ext uri="{FF2B5EF4-FFF2-40B4-BE49-F238E27FC236}">
                <a16:creationId xmlns:a16="http://schemas.microsoft.com/office/drawing/2014/main" id="{36A7C369-C6B8-4EDF-A293-E1E6E600007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53340" y="5218892"/>
            <a:ext cx="900419" cy="900419"/>
          </a:xfrm>
          <a:prstGeom prst="rect">
            <a:avLst/>
          </a:prstGeom>
        </p:spPr>
      </p:pic>
    </p:spTree>
    <p:extLst>
      <p:ext uri="{BB962C8B-B14F-4D97-AF65-F5344CB8AC3E}">
        <p14:creationId xmlns:p14="http://schemas.microsoft.com/office/powerpoint/2010/main" val="3669242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5303522"/>
          </a:xfrm>
        </p:spPr>
        <p:txBody>
          <a:bodyPr>
            <a:normAutofit lnSpcReduction="10000"/>
          </a:bodyPr>
          <a:lstStyle/>
          <a:p>
            <a:pPr marL="0" indent="0">
              <a:buNone/>
            </a:pPr>
            <a:r>
              <a:rPr lang="en-US" sz="3600" dirty="0">
                <a:solidFill>
                  <a:schemeClr val="tx1"/>
                </a:solidFill>
                <a:latin typeface="+mj-lt"/>
              </a:rPr>
              <a:t>Data and visualization</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Azure Time Series Insights to store, visualize, and query all-time series data from IoT and edge devices.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Overlay device telemetry and other data all in one place, automatically handle schema changes and view raw data.</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Cosmos DB to store reference data, alert information, device data, and bus speed/location information used for detecting traffic congestion and updating bus routes.</a:t>
            </a:r>
          </a:p>
        </p:txBody>
      </p:sp>
      <p:pic>
        <p:nvPicPr>
          <p:cNvPr id="5" name="Picture 4" descr="Azure Time Series Insights" title="Azure Time Series Insights">
            <a:extLst>
              <a:ext uri="{FF2B5EF4-FFF2-40B4-BE49-F238E27FC236}">
                <a16:creationId xmlns:a16="http://schemas.microsoft.com/office/drawing/2014/main" id="{3D5DA296-F33B-4D1F-B865-21585A56A589}"/>
              </a:ext>
            </a:extLst>
          </p:cNvPr>
          <p:cNvPicPr>
            <a:picLocks noChangeAspect="1"/>
          </p:cNvPicPr>
          <p:nvPr/>
        </p:nvPicPr>
        <p:blipFill>
          <a:blip r:embed="rId3" cstate="print">
            <a:biLevel thresh="25000"/>
            <a:extLst>
              <a:ext uri="{BEBA8EAE-BF5A-486C-A8C5-ECC9F3942E4B}">
                <a14:imgProps xmlns:a14="http://schemas.microsoft.com/office/drawing/2010/main">
                  <a14:imgLayer r:embed="rId4">
                    <a14:imgEffect>
                      <a14:backgroundRemoval t="3125" b="99609" l="2344" r="96680">
                        <a14:foregroundMark x1="5273" y1="36914" x2="20703" y2="17188"/>
                        <a14:foregroundMark x1="20703" y1="17188" x2="25391" y2="14844"/>
                        <a14:foregroundMark x1="21875" y1="14844" x2="55273" y2="4688"/>
                        <a14:foregroundMark x1="40625" y1="3516" x2="65430" y2="7813"/>
                        <a14:foregroundMark x1="65430" y1="7813" x2="84961" y2="22266"/>
                        <a14:foregroundMark x1="84961" y1="22266" x2="93164" y2="35742"/>
                        <a14:foregroundMark x1="90625" y1="32422" x2="95313" y2="38086"/>
                        <a14:foregroundMark x1="59570" y1="3125" x2="40039" y2="3125"/>
                        <a14:foregroundMark x1="2539" y1="52539" x2="35352" y2="51367"/>
                        <a14:foregroundMark x1="7031" y1="65430" x2="25781" y2="88281"/>
                        <a14:foregroundMark x1="52914" y1="95954" x2="53711" y2="96094"/>
                        <a14:foregroundMark x1="29297" y1="91797" x2="47644" y2="95026"/>
                        <a14:foregroundMark x1="53711" y1="96094" x2="63867" y2="92969"/>
                        <a14:foregroundMark x1="91992" y1="51758" x2="96680" y2="51367"/>
                        <a14:foregroundMark x1="54297" y1="98242" x2="51120" y2="98772"/>
                        <a14:foregroundMark x1="51953" y1="98242" x2="51953" y2="98242"/>
                        <a14:foregroundMark x1="51953" y1="98242" x2="44922" y2="97852"/>
                        <a14:foregroundMark x1="48047" y1="97266" x2="46680" y2="98438"/>
                        <a14:backgroundMark x1="8398" y1="44336" x2="49609" y2="13867"/>
                        <a14:backgroundMark x1="49609" y1="13867" x2="64844" y2="33594"/>
                        <a14:backgroundMark x1="64844" y1="33594" x2="87695" y2="43750"/>
                        <a14:backgroundMark x1="87695" y1="43750" x2="87891" y2="44141"/>
                        <a14:backgroundMark x1="44727" y1="99609" x2="46003" y2="99609"/>
                      </a14:backgroundRemoval>
                    </a14:imgEffect>
                  </a14:imgLayer>
                </a14:imgProps>
              </a:ext>
              <a:ext uri="{28A0092B-C50C-407E-A947-70E740481C1C}">
                <a14:useLocalDpi xmlns:a14="http://schemas.microsoft.com/office/drawing/2010/main" val="0"/>
              </a:ext>
            </a:extLst>
          </a:blip>
          <a:stretch>
            <a:fillRect/>
          </a:stretch>
        </p:blipFill>
        <p:spPr>
          <a:xfrm>
            <a:off x="10158346" y="1817481"/>
            <a:ext cx="1457752" cy="1457752"/>
          </a:xfrm>
          <a:prstGeom prst="rect">
            <a:avLst/>
          </a:prstGeom>
        </p:spPr>
      </p:pic>
      <p:pic>
        <p:nvPicPr>
          <p:cNvPr id="7" name="Picture 6" descr="Cosmos DB" title="Cosmos DB">
            <a:extLst>
              <a:ext uri="{FF2B5EF4-FFF2-40B4-BE49-F238E27FC236}">
                <a16:creationId xmlns:a16="http://schemas.microsoft.com/office/drawing/2014/main" id="{01469D51-7435-4485-81C8-FE56E06ACD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4960" y="4187292"/>
            <a:ext cx="1664523" cy="1664523"/>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149273" cy="5379312"/>
          </a:xfrm>
        </p:spPr>
        <p:txBody>
          <a:bodyPr>
            <a:normAutofit fontScale="92500" lnSpcReduction="10000"/>
          </a:bodyPr>
          <a:lstStyle/>
          <a:p>
            <a:pPr marL="0" indent="0">
              <a:buNone/>
            </a:pPr>
            <a:r>
              <a:rPr lang="en-US" sz="3600" dirty="0">
                <a:solidFill>
                  <a:schemeClr val="tx1"/>
                </a:solidFill>
                <a:latin typeface="+mj-lt"/>
              </a:rPr>
              <a:t>Data and visualization</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Custom web app hosted in Web Apps service, accesses time series data via Time Series Insights Query APIs, connects to Cosmos DB for reference data, and manages IoT devices through IoT Service SDK.</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Stream Analytics uses geospatial queries and speed alert reference data to filter buses &amp; lights in close proximity where average bus speed within alert threshold, separately sends all bus location data to Cosmos DB.</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Filtered data sent to Azure Functions to evaluate and compare against stored traffic data, another function triggered by timing control messages being added to Cosmos DB and sends cloud-to-device message to IoT Hub for traffic light timing change.</a:t>
            </a:r>
            <a:endParaRPr lang="en-US" sz="1800" dirty="0">
              <a:solidFill>
                <a:schemeClr val="tx1"/>
              </a:solidFill>
            </a:endParaRPr>
          </a:p>
        </p:txBody>
      </p:sp>
    </p:spTree>
    <p:extLst>
      <p:ext uri="{BB962C8B-B14F-4D97-AF65-F5344CB8AC3E}">
        <p14:creationId xmlns:p14="http://schemas.microsoft.com/office/powerpoint/2010/main" val="2241248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29050"/>
            <a:ext cx="8085193" cy="5552289"/>
          </a:xfrm>
          <a:prstGeom prst="rect">
            <a:avLst/>
          </a:prstGeom>
          <a:noFill/>
        </p:spPr>
        <p:txBody>
          <a:bodyPr wrap="square" lIns="182880" tIns="146304" rIns="182880" bIns="146304" rtlCol="0">
            <a:spAutoFit/>
          </a:bodyPr>
          <a:lstStyle/>
          <a:p>
            <a:r>
              <a:rPr lang="en-US" sz="2000" dirty="0"/>
              <a:t>This whiteboard design session is designed to help you gain a better understanding of implementing architectures that use IoT data in new and innovative ways. You will design an IoT workflow that begins with a local IoT edge device that collects and analyzes data from various sensors that are connected to it, and intelligently aggregates and sends that data to the cloud when anomalies are detected. Once the data is uploaded, it is sent to a time-series database for rapid analysis alongside other classes of IoT data to spot and act on correlated information in real-time. You will also configure alerts when certain thresholds are exceeded and configure a custom-built application that manages and sends control messages to IoT devices located within the city limits.</a:t>
            </a:r>
          </a:p>
          <a:p>
            <a:endParaRPr lang="en-US" sz="2000" dirty="0"/>
          </a:p>
          <a:p>
            <a:r>
              <a:rPr lang="en-US" sz="2000" dirty="0"/>
              <a:t>At the end of this whiteboard design session, you will be better able to design an end-to-end IoT solution that processes and analyzes data both in the field and in the cloud.</a:t>
            </a: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p:txBody>
      </p:sp>
      <p:pic>
        <p:nvPicPr>
          <p:cNvPr id="4" name="Graphic 3" descr="User icon" title="User icon">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25478" y="1029050"/>
            <a:ext cx="3144365" cy="3144365"/>
          </a:xfrm>
          <a:prstGeom prst="rect">
            <a:avLst/>
          </a:prstGeom>
        </p:spPr>
      </p:pic>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7"/>
            <a:ext cx="8741507" cy="5441372"/>
          </a:xfrm>
        </p:spPr>
        <p:txBody>
          <a:bodyPr>
            <a:normAutofit/>
          </a:bodyPr>
          <a:lstStyle/>
          <a:p>
            <a:pPr marL="0" indent="0">
              <a:buNone/>
            </a:pPr>
            <a:r>
              <a:rPr lang="en-US" sz="3600" dirty="0">
                <a:solidFill>
                  <a:schemeClr val="tx1"/>
                </a:solidFill>
                <a:latin typeface="+mj-lt"/>
              </a:rPr>
              <a:t>Location-based data and mapping</a:t>
            </a:r>
          </a:p>
          <a:p>
            <a:pPr lvl="1"/>
            <a:r>
              <a:rPr lang="en-US" sz="2800" dirty="0">
                <a:solidFill>
                  <a:schemeClr val="tx1"/>
                </a:solidFill>
                <a:latin typeface="Segoe UI Semilight" panose="020B0402040204020203" pitchFamily="34" charset="0"/>
                <a:cs typeface="Segoe UI Semilight" panose="020B0402040204020203" pitchFamily="34" charset="0"/>
              </a:rPr>
              <a:t>Use Azure Location Based Services for map visualization and reverse geocode queries.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As part of Azure, this service supports data privacy and compliance and allows the data to stay in place.</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the Location Based Services Search API for reverse geocode queries, like posted speed limit for given coordinates.</a:t>
            </a:r>
            <a:endParaRPr lang="en-US" sz="2800" dirty="0">
              <a:solidFill>
                <a:schemeClr val="tx1"/>
              </a:solidFill>
            </a:endParaRPr>
          </a:p>
        </p:txBody>
      </p:sp>
      <p:grpSp>
        <p:nvGrpSpPr>
          <p:cNvPr id="4" name="Group 3" descr="Location-based data and mapping icons" title="Location-based data and mapping icons">
            <a:extLst>
              <a:ext uri="{FF2B5EF4-FFF2-40B4-BE49-F238E27FC236}">
                <a16:creationId xmlns:a16="http://schemas.microsoft.com/office/drawing/2014/main" id="{FC81C3D6-4E28-4EFD-B48F-2D93BE4B9646}"/>
              </a:ext>
            </a:extLst>
          </p:cNvPr>
          <p:cNvGrpSpPr/>
          <p:nvPr/>
        </p:nvGrpSpPr>
        <p:grpSpPr>
          <a:xfrm>
            <a:off x="9055827" y="1384095"/>
            <a:ext cx="2386426" cy="3030527"/>
            <a:chOff x="9055827" y="1384095"/>
            <a:chExt cx="2386426" cy="3030527"/>
          </a:xfrm>
        </p:grpSpPr>
        <p:pic>
          <p:nvPicPr>
            <p:cNvPr id="9" name="Picture 8" title="Azure Location-Based Services">
              <a:extLst>
                <a:ext uri="{FF2B5EF4-FFF2-40B4-BE49-F238E27FC236}">
                  <a16:creationId xmlns:a16="http://schemas.microsoft.com/office/drawing/2014/main" id="{F3BC1B7B-4408-4B5E-AC47-958C2B52EE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458" y="1384095"/>
              <a:ext cx="1158218" cy="1158218"/>
            </a:xfrm>
            <a:prstGeom prst="rect">
              <a:avLst/>
            </a:prstGeom>
          </p:spPr>
        </p:pic>
        <p:cxnSp>
          <p:nvCxnSpPr>
            <p:cNvPr id="18" name="Straight Arrow Connector 17">
              <a:extLst>
                <a:ext uri="{FF2B5EF4-FFF2-40B4-BE49-F238E27FC236}">
                  <a16:creationId xmlns:a16="http://schemas.microsoft.com/office/drawing/2014/main" id="{E406C654-F001-4292-8618-33F36DC3D011}"/>
                </a:ext>
              </a:extLst>
            </p:cNvPr>
            <p:cNvCxnSpPr>
              <a:cxnSpLocks/>
            </p:cNvCxnSpPr>
            <p:nvPr/>
          </p:nvCxnSpPr>
          <p:spPr>
            <a:xfrm flipH="1">
              <a:off x="9705531" y="2472096"/>
              <a:ext cx="309778" cy="549171"/>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Map with pin">
              <a:extLst>
                <a:ext uri="{FF2B5EF4-FFF2-40B4-BE49-F238E27FC236}">
                  <a16:creationId xmlns:a16="http://schemas.microsoft.com/office/drawing/2014/main" id="{97230FD0-8E3A-4B96-93F0-6D1B7C8322A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55827" y="2971800"/>
              <a:ext cx="914400" cy="914400"/>
            </a:xfrm>
            <a:prstGeom prst="rect">
              <a:avLst/>
            </a:prstGeom>
          </p:spPr>
        </p:pic>
        <p:cxnSp>
          <p:nvCxnSpPr>
            <p:cNvPr id="32" name="Straight Arrow Connector 31">
              <a:extLst>
                <a:ext uri="{FF2B5EF4-FFF2-40B4-BE49-F238E27FC236}">
                  <a16:creationId xmlns:a16="http://schemas.microsoft.com/office/drawing/2014/main" id="{16F0770D-E500-4EB1-AB3F-3F116FF71C62}"/>
                </a:ext>
              </a:extLst>
            </p:cNvPr>
            <p:cNvCxnSpPr>
              <a:cxnSpLocks/>
              <a:endCxn id="12" idx="0"/>
            </p:cNvCxnSpPr>
            <p:nvPr/>
          </p:nvCxnSpPr>
          <p:spPr>
            <a:xfrm>
              <a:off x="10646499" y="2472096"/>
              <a:ext cx="338554" cy="1028126"/>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Graphic 11" descr="Sign">
              <a:extLst>
                <a:ext uri="{FF2B5EF4-FFF2-40B4-BE49-F238E27FC236}">
                  <a16:creationId xmlns:a16="http://schemas.microsoft.com/office/drawing/2014/main" id="{6FA0F24E-0983-4CD5-B82F-4F904721AF6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27853" y="3500222"/>
              <a:ext cx="914400" cy="914400"/>
            </a:xfrm>
            <a:prstGeom prst="rect">
              <a:avLst/>
            </a:prstGeom>
          </p:spPr>
        </p:pic>
        <p:sp>
          <p:nvSpPr>
            <p:cNvPr id="30" name="TextBox 29">
              <a:extLst>
                <a:ext uri="{FF2B5EF4-FFF2-40B4-BE49-F238E27FC236}">
                  <a16:creationId xmlns:a16="http://schemas.microsoft.com/office/drawing/2014/main" id="{BADA3BE4-4E4A-4738-A67A-B7E6C4B9E849}"/>
                </a:ext>
              </a:extLst>
            </p:cNvPr>
            <p:cNvSpPr txBox="1"/>
            <p:nvPr/>
          </p:nvSpPr>
          <p:spPr>
            <a:xfrm>
              <a:off x="10646499" y="3586183"/>
              <a:ext cx="677108"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25</a:t>
              </a:r>
            </a:p>
          </p:txBody>
        </p:sp>
      </p:grpSp>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74065"/>
            <a:ext cx="9159649" cy="4591302"/>
          </a:xfrm>
        </p:spPr>
        <p:txBody>
          <a:bodyPr>
            <a:norm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How can we be certain that time series data collected offline displays in order when synchronized later on?</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Can we have more than one service access the IoT data at the same time without negative effects?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We are concerned about updating all edge devices at once. Can we deploy to small groups instead?</a:t>
            </a:r>
          </a:p>
          <a:p>
            <a:pPr marL="0" indent="0">
              <a:spcAft>
                <a:spcPts val="882"/>
              </a:spcAft>
              <a:buNone/>
            </a:pPr>
            <a:endParaRPr lang="en-US" sz="3300" dirty="0">
              <a:solidFill>
                <a:schemeClr val="tx1"/>
              </a:solidFill>
            </a:endParaRPr>
          </a:p>
        </p:txBody>
      </p:sp>
      <p:pic>
        <p:nvPicPr>
          <p:cNvPr id="5" name="Graphic 4" descr="Help icon" title="Help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616508"/>
            <a:ext cx="11653523" cy="4554543"/>
          </a:xfrm>
        </p:spPr>
        <p:txBody>
          <a:bodyPr>
            <a:normAutofit fontScale="55000" lnSpcReduction="20000"/>
          </a:bodyPr>
          <a:lstStyle/>
          <a:p>
            <a:pPr marL="0" indent="0">
              <a:lnSpc>
                <a:spcPct val="110000"/>
              </a:lnSpc>
              <a:buNone/>
            </a:pPr>
            <a:r>
              <a:rPr lang="en-US" sz="5100" dirty="0">
                <a:solidFill>
                  <a:schemeClr val="tx1"/>
                </a:solidFill>
              </a:rPr>
              <a:t>“We were amazed when our Microsoft rep introduced us to IoT Edge devices! We were already familiar with IoT Hub, Streaming Analytics, and Azure Machine Learning, but when we found out that some of these same components can be run on a modestly powered device on our buses through IoT Edge, we couldn’t wait to get started. The best part about our new solution is that we were able to use the same powerful capabilities for working with our IoT devices both offline and in the cloud. Having ready-made services online in minutes that help us handle, and manage, a huge number of devices was just the cherry on top!”</a:t>
            </a:r>
          </a:p>
          <a:p>
            <a:pPr marL="0" indent="0">
              <a:lnSpc>
                <a:spcPct val="110000"/>
              </a:lnSpc>
              <a:buNone/>
            </a:pPr>
            <a:endParaRPr lang="en-US" sz="4500" dirty="0">
              <a:solidFill>
                <a:schemeClr val="tx1"/>
              </a:solidFill>
            </a:endParaRPr>
          </a:p>
          <a:p>
            <a:pPr marL="0" indent="0">
              <a:lnSpc>
                <a:spcPct val="110000"/>
              </a:lnSpc>
              <a:buNone/>
            </a:pPr>
            <a:r>
              <a:rPr lang="en-US" sz="5100" dirty="0">
                <a:solidFill>
                  <a:schemeClr val="tx1"/>
                </a:solidFill>
              </a:rPr>
              <a:t>Rodrigo Romani, CTO, Relecloud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524801"/>
            <a:ext cx="7133265" cy="4843834"/>
          </a:xfrm>
        </p:spPr>
        <p:txBody>
          <a:bodyPr>
            <a:noAutofit/>
          </a:bodyPr>
          <a:lstStyle/>
          <a:p>
            <a:r>
              <a:rPr lang="en-US" sz="2400" dirty="0">
                <a:solidFill>
                  <a:schemeClr val="tx1"/>
                </a:solidFill>
                <a:latin typeface="+mn-lt"/>
              </a:rPr>
              <a:t>New York City has contracted Relecloud to provide a centralized IoT management solution, starting with adding devices to buses to send preventive maintenance and driver performance alerts.</a:t>
            </a:r>
          </a:p>
          <a:p>
            <a:endParaRPr lang="en-US" sz="2400" dirty="0">
              <a:solidFill>
                <a:schemeClr val="tx1"/>
              </a:solidFill>
              <a:latin typeface="+mn-lt"/>
            </a:endParaRPr>
          </a:p>
          <a:p>
            <a:r>
              <a:rPr lang="en-US" sz="2400" dirty="0">
                <a:solidFill>
                  <a:schemeClr val="tx1"/>
                </a:solidFill>
                <a:latin typeface="+mn-lt"/>
              </a:rPr>
              <a:t>Data should be analyzed locally for anomalies and only sent to the cloud when one is found.</a:t>
            </a:r>
          </a:p>
          <a:p>
            <a:endParaRPr lang="en-US" sz="2400" dirty="0">
              <a:solidFill>
                <a:schemeClr val="tx1"/>
              </a:solidFill>
              <a:latin typeface="+mn-lt"/>
            </a:endParaRPr>
          </a:p>
          <a:p>
            <a:r>
              <a:rPr lang="en-US" sz="2400" dirty="0">
                <a:solidFill>
                  <a:schemeClr val="tx1"/>
                </a:solidFill>
                <a:latin typeface="+mn-lt"/>
              </a:rPr>
              <a:t>GPS data should be sent periodically to regularly update location and speed.</a:t>
            </a:r>
          </a:p>
        </p:txBody>
      </p:sp>
      <mc:AlternateContent xmlns:mc="http://schemas.openxmlformats.org/markup-compatibility/2006" xmlns:am3d="http://schemas.microsoft.com/office/drawing/2017/model3d">
        <mc:Choice Requires="am3d">
          <p:graphicFrame>
            <p:nvGraphicFramePr>
              <p:cNvPr id="4" name="3D Model 3" descr="Public Bus" title="Public bus">
                <a:extLst>
                  <a:ext uri="{FF2B5EF4-FFF2-40B4-BE49-F238E27FC236}">
                    <a16:creationId xmlns:a16="http://schemas.microsoft.com/office/drawing/2014/main" id="{7648EB11-3525-4B59-8C6A-0D2734DB4413}"/>
                  </a:ext>
                </a:extLst>
              </p:cNvPr>
              <p:cNvGraphicFramePr>
                <a:graphicFrameLocks noChangeAspect="1"/>
              </p:cNvGraphicFramePr>
              <p:nvPr>
                <p:extLst>
                  <p:ext uri="{D42A27DB-BD31-4B8C-83A1-F6EECF244321}">
                    <p14:modId xmlns:p14="http://schemas.microsoft.com/office/powerpoint/2010/main" val="1255710518"/>
                  </p:ext>
                </p:extLst>
              </p:nvPr>
            </p:nvGraphicFramePr>
            <p:xfrm>
              <a:off x="7844986" y="438407"/>
              <a:ext cx="4741008" cy="3731878"/>
            </p:xfrm>
            <a:graphic>
              <a:graphicData uri="http://schemas.microsoft.com/office/drawing/2017/model3d">
                <am3d:model3d r:embed="rId3">
                  <am3d:spPr>
                    <a:xfrm>
                      <a:off x="0" y="0"/>
                      <a:ext cx="4741008" cy="3731878"/>
                    </a:xfrm>
                    <a:prstGeom prst="rect">
                      <a:avLst/>
                    </a:prstGeom>
                  </am3d:spPr>
                  <am3d:camera>
                    <am3d:pos x="0" y="0" z="51119037"/>
                    <am3d:up dx="0" dy="36000000" dz="0"/>
                    <am3d:lookAt x="0" y="0" z="0"/>
                    <am3d:perspective fov="2700000"/>
                  </am3d:camera>
                  <am3d:trans>
                    <am3d:meterPerModelUnit n="149750" d="1000000"/>
                    <am3d:preTrans dx="0" dy="-5693451" dz="0"/>
                    <am3d:scale>
                      <am3d:sx n="1000000" d="1000000"/>
                      <am3d:sy n="1000000" d="1000000"/>
                      <am3d:sz n="1000000" d="1000000"/>
                    </am3d:scale>
                    <am3d:rot ax="772910" ay="-1105429" az="-248039"/>
                    <am3d:postTrans dx="0" dy="0" dz="0"/>
                  </am3d:trans>
                  <am3d:attrSrcUrl r:id="rId4"/>
                  <am3d:raster rName="Office3DRenderer" rVer="16.0.8326">
                    <am3d:blip r:embed="rId5"/>
                  </am3d:raster>
                  <am3d:objViewport viewportSz="66069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Public Bus" title="Public bus">
                <a:extLst>
                  <a:ext uri="{FF2B5EF4-FFF2-40B4-BE49-F238E27FC236}">
                    <a16:creationId xmlns:a16="http://schemas.microsoft.com/office/drawing/2014/main" id="{7648EB11-3525-4B59-8C6A-0D2734DB4413}"/>
                  </a:ext>
                </a:extLst>
              </p:cNvPr>
              <p:cNvPicPr>
                <a:picLocks noGrp="1" noRot="1" noChangeAspect="1" noMove="1" noResize="1" noEditPoints="1" noAdjustHandles="1" noChangeArrowheads="1" noChangeShapeType="1" noCrop="1"/>
              </p:cNvPicPr>
              <p:nvPr/>
            </p:nvPicPr>
            <p:blipFill>
              <a:blip r:embed="rId6"/>
              <a:stretch>
                <a:fillRect/>
              </a:stretch>
            </p:blipFill>
            <p:spPr>
              <a:xfrm>
                <a:off x="7844986" y="438407"/>
                <a:ext cx="4741008" cy="3731878"/>
              </a:xfrm>
              <a:prstGeom prst="rect">
                <a:avLst/>
              </a:prstGeom>
            </p:spPr>
          </p:pic>
        </mc:Fallback>
      </mc:AlternateContent>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651802"/>
            <a:ext cx="5727203" cy="1904198"/>
          </a:xfrm>
        </p:spPr>
        <p:txBody>
          <a:bodyPr>
            <a:normAutofit/>
          </a:bodyPr>
          <a:lstStyle/>
          <a:p>
            <a:r>
              <a:rPr lang="en-US" sz="2800" dirty="0">
                <a:solidFill>
                  <a:schemeClr val="tx1"/>
                </a:solidFill>
                <a:latin typeface="+mn-lt"/>
              </a:rPr>
              <a:t>Would like to detect maintenance and performance issues on traffic lights, using devices.</a:t>
            </a:r>
          </a:p>
        </p:txBody>
      </p:sp>
      <p:sp>
        <p:nvSpPr>
          <p:cNvPr id="7" name="Content Placeholder 2">
            <a:extLst>
              <a:ext uri="{FF2B5EF4-FFF2-40B4-BE49-F238E27FC236}">
                <a16:creationId xmlns:a16="http://schemas.microsoft.com/office/drawing/2014/main" id="{EBFA1517-77E5-40CF-AD4F-23FB670B066B}"/>
              </a:ext>
            </a:extLst>
          </p:cNvPr>
          <p:cNvSpPr txBox="1">
            <a:spLocks/>
          </p:cNvSpPr>
          <p:nvPr/>
        </p:nvSpPr>
        <p:spPr>
          <a:xfrm>
            <a:off x="269238" y="3894434"/>
            <a:ext cx="11071159" cy="2924509"/>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solidFill>
                  <a:schemeClr val="tx1"/>
                </a:solidFill>
                <a:latin typeface="+mn-lt"/>
              </a:rPr>
              <a:t>Lights should also be able to receive command messages to an IoT device that can adjust its timing.</a:t>
            </a:r>
          </a:p>
          <a:p>
            <a:endParaRPr lang="en-US" sz="2800" dirty="0">
              <a:solidFill>
                <a:schemeClr val="tx1"/>
              </a:solidFill>
              <a:latin typeface="+mn-lt"/>
            </a:endParaRPr>
          </a:p>
          <a:p>
            <a:r>
              <a:rPr lang="en-US" sz="2800" dirty="0">
                <a:solidFill>
                  <a:schemeClr val="tx1"/>
                </a:solidFill>
                <a:latin typeface="+mn-lt"/>
              </a:rPr>
              <a:t>Traffic congestion data analyzed by combining GPS data from buses in close proximity to lights, looking for lower than average speeds to inform traffic light timing.</a:t>
            </a:r>
          </a:p>
        </p:txBody>
      </p:sp>
      <p:pic>
        <p:nvPicPr>
          <p:cNvPr id="6" name="Picture 2" descr="Stoplight" title="Stoplight">
            <a:extLst>
              <a:ext uri="{FF2B5EF4-FFF2-40B4-BE49-F238E27FC236}">
                <a16:creationId xmlns:a16="http://schemas.microsoft.com/office/drawing/2014/main" id="{B2969911-6BA4-4EF4-8A4A-55D0B89D30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8603" y="459497"/>
            <a:ext cx="4123224" cy="3092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dirty="0">
                <a:solidFill>
                  <a:schemeClr val="tx1"/>
                </a:solidFill>
                <a:latin typeface="+mn-lt"/>
              </a:rPr>
              <a:t>Need an easy way to capture and analyze time series data for all IoT devices</a:t>
            </a:r>
          </a:p>
        </p:txBody>
      </p:sp>
      <p:grpSp>
        <p:nvGrpSpPr>
          <p:cNvPr id="4" name="Group 3" descr="Graph over time icon" title="Graph over time icon">
            <a:extLst>
              <a:ext uri="{FF2B5EF4-FFF2-40B4-BE49-F238E27FC236}">
                <a16:creationId xmlns:a16="http://schemas.microsoft.com/office/drawing/2014/main" id="{699A6752-631B-4B39-810C-9BC906A320C8}"/>
              </a:ext>
            </a:extLst>
          </p:cNvPr>
          <p:cNvGrpSpPr/>
          <p:nvPr/>
        </p:nvGrpSpPr>
        <p:grpSpPr>
          <a:xfrm>
            <a:off x="671397" y="1784000"/>
            <a:ext cx="2586673" cy="2482255"/>
            <a:chOff x="671397" y="1784000"/>
            <a:chExt cx="2586673" cy="2482255"/>
          </a:xfrm>
        </p:grpSpPr>
        <p:sp>
          <p:nvSpPr>
            <p:cNvPr id="11" name="Oval 10">
              <a:extLst>
                <a:ext uri="{FF2B5EF4-FFF2-40B4-BE49-F238E27FC236}">
                  <a16:creationId xmlns:a16="http://schemas.microsoft.com/office/drawing/2014/main" id="{006365A6-9CCD-4D72-BC51-29A5411FFEB4}"/>
                </a:ext>
              </a:extLst>
            </p:cNvPr>
            <p:cNvSpPr/>
            <p:nvPr/>
          </p:nvSpPr>
          <p:spPr>
            <a:xfrm>
              <a:off x="671397" y="1784000"/>
              <a:ext cx="2586673" cy="24822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9" name="Graphic 8" descr="Upward trend">
              <a:extLst>
                <a:ext uri="{FF2B5EF4-FFF2-40B4-BE49-F238E27FC236}">
                  <a16:creationId xmlns:a16="http://schemas.microsoft.com/office/drawing/2014/main" id="{1CF5FC70-46FC-4924-B05C-1E6751F5A42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4928" y="2367179"/>
              <a:ext cx="1304207" cy="1304207"/>
            </a:xfrm>
            <a:prstGeom prst="rect">
              <a:avLst/>
            </a:prstGeom>
          </p:spPr>
        </p:pic>
      </p:grpSp>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Automatically handle schema changes, new device types, and view raw data</a:t>
            </a:r>
          </a:p>
        </p:txBody>
      </p:sp>
      <p:grpSp>
        <p:nvGrpSpPr>
          <p:cNvPr id="5" name="Group 4" descr="Schema icon" title="Schema icon">
            <a:extLst>
              <a:ext uri="{FF2B5EF4-FFF2-40B4-BE49-F238E27FC236}">
                <a16:creationId xmlns:a16="http://schemas.microsoft.com/office/drawing/2014/main" id="{0A367D40-0E31-4BC9-93B5-8ED5F0DBAFB8}"/>
              </a:ext>
            </a:extLst>
          </p:cNvPr>
          <p:cNvGrpSpPr/>
          <p:nvPr/>
        </p:nvGrpSpPr>
        <p:grpSpPr>
          <a:xfrm>
            <a:off x="4802663" y="1777197"/>
            <a:ext cx="2586673" cy="2482255"/>
            <a:chOff x="4802663" y="1777197"/>
            <a:chExt cx="2586673" cy="2482255"/>
          </a:xfrm>
        </p:grpSpPr>
        <p:sp>
          <p:nvSpPr>
            <p:cNvPr id="10" name="Oval 9">
              <a:extLst>
                <a:ext uri="{FF2B5EF4-FFF2-40B4-BE49-F238E27FC236}">
                  <a16:creationId xmlns:a16="http://schemas.microsoft.com/office/drawing/2014/main" id="{69E66A12-9F8D-422C-B219-31E8C52FF10D}"/>
                </a:ext>
              </a:extLst>
            </p:cNvPr>
            <p:cNvSpPr/>
            <p:nvPr/>
          </p:nvSpPr>
          <p:spPr>
            <a:xfrm>
              <a:off x="4802663" y="1777197"/>
              <a:ext cx="2586673" cy="24822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15" name="Graphic 14" descr="Network">
              <a:extLst>
                <a:ext uri="{FF2B5EF4-FFF2-40B4-BE49-F238E27FC236}">
                  <a16:creationId xmlns:a16="http://schemas.microsoft.com/office/drawing/2014/main" id="{F9E43E2B-669C-407B-A387-B7CB3F5DE10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06872" y="2293131"/>
              <a:ext cx="1378255" cy="1378255"/>
            </a:xfrm>
            <a:prstGeom prst="rect">
              <a:avLst/>
            </a:prstGeom>
          </p:spPr>
        </p:pic>
      </p:grpSp>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Wants a web application for managing alerts and IoT devices, and to display data on a map</a:t>
            </a:r>
          </a:p>
        </p:txBody>
      </p:sp>
      <p:grpSp>
        <p:nvGrpSpPr>
          <p:cNvPr id="6" name="Group 5" descr="Web app icon" title="Web app icon">
            <a:extLst>
              <a:ext uri="{FF2B5EF4-FFF2-40B4-BE49-F238E27FC236}">
                <a16:creationId xmlns:a16="http://schemas.microsoft.com/office/drawing/2014/main" id="{6019AB3A-AD69-452E-8807-7CFF127BC3FC}"/>
              </a:ext>
            </a:extLst>
          </p:cNvPr>
          <p:cNvGrpSpPr/>
          <p:nvPr/>
        </p:nvGrpSpPr>
        <p:grpSpPr>
          <a:xfrm>
            <a:off x="8884368" y="1777198"/>
            <a:ext cx="2586673" cy="2482255"/>
            <a:chOff x="8884368" y="1777198"/>
            <a:chExt cx="2586673" cy="2482255"/>
          </a:xfrm>
        </p:grpSpPr>
        <p:sp>
          <p:nvSpPr>
            <p:cNvPr id="13" name="Oval 12">
              <a:extLst>
                <a:ext uri="{FF2B5EF4-FFF2-40B4-BE49-F238E27FC236}">
                  <a16:creationId xmlns:a16="http://schemas.microsoft.com/office/drawing/2014/main" id="{67E84C77-4BF7-4184-B403-ACA591B76DC6}"/>
                </a:ext>
              </a:extLst>
            </p:cNvPr>
            <p:cNvSpPr/>
            <p:nvPr/>
          </p:nvSpPr>
          <p:spPr>
            <a:xfrm>
              <a:off x="8884368" y="1777198"/>
              <a:ext cx="2586673" cy="2482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18" name="Picture 17" descr="App Service App" title="App Service App">
              <a:extLst>
                <a:ext uri="{FF2B5EF4-FFF2-40B4-BE49-F238E27FC236}">
                  <a16:creationId xmlns:a16="http://schemas.microsoft.com/office/drawing/2014/main" id="{5A44D1EE-DDDC-44D6-92CD-C32FC6912629}"/>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538450" y="2385873"/>
              <a:ext cx="1278507" cy="1278507"/>
            </a:xfrm>
            <a:prstGeom prst="rect">
              <a:avLst/>
            </a:prstGeom>
          </p:spPr>
        </p:pic>
      </p:gr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43228"/>
            <a:ext cx="9860473" cy="5763019"/>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Reduce bus maintenance costs by analyzing vehicle telemetry and applying predictive analysis on-board.</a:t>
            </a:r>
          </a:p>
          <a:p>
            <a:pPr lvl="1"/>
            <a:r>
              <a:rPr lang="en-US" sz="2800" dirty="0">
                <a:solidFill>
                  <a:schemeClr val="tx1"/>
                </a:solidFill>
                <a:latin typeface="Segoe UI Semilight" panose="020B0402040204020203" pitchFamily="34" charset="0"/>
                <a:cs typeface="Segoe UI Semilight" panose="020B0402040204020203" pitchFamily="34" charset="0"/>
              </a:rPr>
              <a:t>Detected anomalies should be sent right away</a:t>
            </a:r>
          </a:p>
          <a:p>
            <a:pPr lvl="1"/>
            <a:r>
              <a:rPr lang="en-US" sz="2800" dirty="0">
                <a:solidFill>
                  <a:schemeClr val="tx1"/>
                </a:solidFill>
                <a:latin typeface="Segoe UI Semilight" panose="020B0402040204020203" pitchFamily="34" charset="0"/>
                <a:cs typeface="Segoe UI Semilight" panose="020B0402040204020203" pitchFamily="34" charset="0"/>
              </a:rPr>
              <a:t>Regularly send GPS data to update bus routes and track traffic conditions.</a:t>
            </a:r>
          </a:p>
          <a:p>
            <a:pPr lvl="1"/>
            <a:r>
              <a:rPr lang="en-US" sz="2800" dirty="0">
                <a:solidFill>
                  <a:schemeClr val="tx1"/>
                </a:solidFill>
                <a:latin typeface="Segoe UI Semilight" panose="020B0402040204020203" pitchFamily="34" charset="0"/>
                <a:cs typeface="Segoe UI Semilight" panose="020B0402040204020203" pitchFamily="34" charset="0"/>
              </a:rPr>
              <a:t>Add IoT devices to traffic lights for maintenance purposes and to remotely control timing based on traffic congestion data from buses.</a:t>
            </a:r>
          </a:p>
          <a:p>
            <a:pPr lvl="1"/>
            <a:r>
              <a:rPr lang="en-US" sz="2800" dirty="0">
                <a:solidFill>
                  <a:schemeClr val="tx1"/>
                </a:solidFill>
                <a:latin typeface="Segoe UI Semilight" panose="020B0402040204020203" pitchFamily="34" charset="0"/>
                <a:cs typeface="Segoe UI Semilight" panose="020B0402040204020203" pitchFamily="34" charset="0"/>
              </a:rPr>
              <a:t>Combine all-time series data in flexible, fast interface.</a:t>
            </a:r>
          </a:p>
          <a:p>
            <a:pPr lvl="1"/>
            <a:r>
              <a:rPr lang="en-US" sz="2800" dirty="0">
                <a:solidFill>
                  <a:schemeClr val="tx1"/>
                </a:solidFill>
                <a:latin typeface="Segoe UI Semilight" panose="020B0402040204020203" pitchFamily="34" charset="0"/>
                <a:cs typeface="Segoe UI Semilight" panose="020B0402040204020203" pitchFamily="34" charset="0"/>
              </a:rPr>
              <a:t>Custom web app to display devices on map and manage devices, alerts, and control messages.</a:t>
            </a:r>
          </a:p>
        </p:txBody>
      </p:sp>
      <p:grpSp>
        <p:nvGrpSpPr>
          <p:cNvPr id="4" name="Group 3" descr="icons representing customer needs." title="icons">
            <a:extLst>
              <a:ext uri="{FF2B5EF4-FFF2-40B4-BE49-F238E27FC236}">
                <a16:creationId xmlns:a16="http://schemas.microsoft.com/office/drawing/2014/main" id="{1BEB211A-65B0-4E88-BF8C-F148FB49CD5F}"/>
              </a:ext>
            </a:extLst>
          </p:cNvPr>
          <p:cNvGrpSpPr/>
          <p:nvPr/>
        </p:nvGrpSpPr>
        <p:grpSpPr>
          <a:xfrm>
            <a:off x="10570195" y="696355"/>
            <a:ext cx="914400" cy="5675726"/>
            <a:chOff x="10570195" y="696355"/>
            <a:chExt cx="914400" cy="5675726"/>
          </a:xfrm>
        </p:grpSpPr>
        <p:pic>
          <p:nvPicPr>
            <p:cNvPr id="14" name="Graphic 13" descr="Bus">
              <a:extLst>
                <a:ext uri="{FF2B5EF4-FFF2-40B4-BE49-F238E27FC236}">
                  <a16:creationId xmlns:a16="http://schemas.microsoft.com/office/drawing/2014/main" id="{B0962B46-5E54-4958-B103-27ECA300BE7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70195" y="696355"/>
              <a:ext cx="914400" cy="914400"/>
            </a:xfrm>
            <a:prstGeom prst="rect">
              <a:avLst/>
            </a:prstGeom>
          </p:spPr>
        </p:pic>
        <p:pic>
          <p:nvPicPr>
            <p:cNvPr id="10" name="Picture 9" descr="Predictive Analysis" title="Predictive Analysis">
              <a:extLst>
                <a:ext uri="{FF2B5EF4-FFF2-40B4-BE49-F238E27FC236}">
                  <a16:creationId xmlns:a16="http://schemas.microsoft.com/office/drawing/2014/main" id="{131DD4DC-5FAE-42A7-A034-FCAFE3F7FE5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637250" y="1483033"/>
              <a:ext cx="780290" cy="780290"/>
            </a:xfrm>
            <a:prstGeom prst="rect">
              <a:avLst/>
            </a:prstGeom>
          </p:spPr>
        </p:pic>
        <p:pic>
          <p:nvPicPr>
            <p:cNvPr id="8" name="Graphic 7" descr="Satellite">
              <a:extLst>
                <a:ext uri="{FF2B5EF4-FFF2-40B4-BE49-F238E27FC236}">
                  <a16:creationId xmlns:a16="http://schemas.microsoft.com/office/drawing/2014/main" id="{A252E9EA-181A-4754-A53A-481E4D492D5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70195" y="2349861"/>
              <a:ext cx="914400" cy="914400"/>
            </a:xfrm>
            <a:prstGeom prst="rect">
              <a:avLst/>
            </a:prstGeom>
          </p:spPr>
        </p:pic>
        <p:pic>
          <p:nvPicPr>
            <p:cNvPr id="16" name="Graphic 15" descr="Hourglass">
              <a:extLst>
                <a:ext uri="{FF2B5EF4-FFF2-40B4-BE49-F238E27FC236}">
                  <a16:creationId xmlns:a16="http://schemas.microsoft.com/office/drawing/2014/main" id="{B39118DB-76F1-4A9F-8173-4D4DDB90927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70195" y="3350799"/>
              <a:ext cx="914400" cy="914400"/>
            </a:xfrm>
            <a:prstGeom prst="rect">
              <a:avLst/>
            </a:prstGeom>
          </p:spPr>
        </p:pic>
        <p:pic>
          <p:nvPicPr>
            <p:cNvPr id="12" name="Graphic 11" descr="Upward trend">
              <a:extLst>
                <a:ext uri="{FF2B5EF4-FFF2-40B4-BE49-F238E27FC236}">
                  <a16:creationId xmlns:a16="http://schemas.microsoft.com/office/drawing/2014/main" id="{6531E448-8F53-4FA0-98D3-72A239698A6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70195" y="4460567"/>
              <a:ext cx="914400" cy="914400"/>
            </a:xfrm>
            <a:prstGeom prst="rect">
              <a:avLst/>
            </a:prstGeom>
          </p:spPr>
        </p:pic>
        <p:pic>
          <p:nvPicPr>
            <p:cNvPr id="5" name="Graphic 4" descr="Network">
              <a:extLst>
                <a:ext uri="{FF2B5EF4-FFF2-40B4-BE49-F238E27FC236}">
                  <a16:creationId xmlns:a16="http://schemas.microsoft.com/office/drawing/2014/main" id="{AC16E0BB-497B-4628-BD8B-6E318D39836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0195" y="5457681"/>
              <a:ext cx="914400" cy="914400"/>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How can we be sure that time series data collected offline and sent later won’t appear out of order from when it was captured?</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Can more than one service access IoT data without leading to problems?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We are concerned about rolling out updates to all edge devices at once. Can we deploy updates to small groups instead?</a:t>
            </a:r>
          </a:p>
          <a:p>
            <a:pPr marL="0" indent="0">
              <a:spcAft>
                <a:spcPts val="882"/>
              </a:spcAft>
              <a:buNone/>
            </a:pPr>
            <a:endParaRPr lang="en-US" sz="1800" dirty="0">
              <a:solidFill>
                <a:schemeClr val="tx1"/>
              </a:solidFill>
            </a:endParaRPr>
          </a:p>
        </p:txBody>
      </p:sp>
      <p:pic>
        <p:nvPicPr>
          <p:cNvPr id="5" name="Graphic 4" descr="Help icon" title="Help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A Common Scenario of Internet of Things flowchart is split between Azure and On-Premises. At a high leve, Azure steps are: Ingest, Stream Processing, Batch Storage, Speed Serving, Batch Processing, Batch View Serving, and Analytics Clients." title="Common Scenario for IoT">
            <a:extLst>
              <a:ext uri="{FF2B5EF4-FFF2-40B4-BE49-F238E27FC236}">
                <a16:creationId xmlns:a16="http://schemas.microsoft.com/office/drawing/2014/main" id="{0BAE89A7-8E5D-49A4-82F8-2E7A4542F03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33550" y="1098550"/>
            <a:ext cx="8724900" cy="5403849"/>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3974</Words>
  <Application>Microsoft Office PowerPoint</Application>
  <PresentationFormat>Widescreen</PresentationFormat>
  <Paragraphs>212</Paragraphs>
  <Slides>23</Slides>
  <Notes>23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23</vt:i4>
      </vt:variant>
    </vt:vector>
  </HeadingPairs>
  <TitlesOfParts>
    <vt:vector size="33" baseType="lpstr">
      <vt:lpstr>Arial</vt:lpstr>
      <vt:lpstr>Calibri</vt:lpstr>
      <vt:lpstr>Consolas</vt:lpstr>
      <vt:lpstr>Segoe UI</vt:lpstr>
      <vt:lpstr>Segoe UI Black</vt:lpstr>
      <vt:lpstr>Segoe UI Light</vt:lpstr>
      <vt:lpstr>Segoe UI Semilight</vt:lpstr>
      <vt:lpstr>Wingdings</vt:lpstr>
      <vt:lpstr>2_Server and Cloud 2013</vt:lpstr>
      <vt:lpstr>C+E Readiness Template</vt:lpstr>
      <vt:lpstr>IoT And The Smart City</vt:lpstr>
      <vt:lpstr>Abstract and learning objectives</vt:lpstr>
      <vt:lpstr>Step 1: Review the customer case study</vt:lpstr>
      <vt:lpstr>Customer situation </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Customer objections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2018-05-15T18:18:39Z</dcterms:created>
  <dcterms:modified xsi:type="dcterms:W3CDTF">2019-05-27T17:02:11Z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2018-05-15T18:22:39.6965606Z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